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3" r:id="rId2"/>
    <p:sldId id="270" r:id="rId3"/>
    <p:sldId id="272" r:id="rId4"/>
    <p:sldId id="277" r:id="rId5"/>
    <p:sldId id="278" r:id="rId6"/>
    <p:sldId id="274" r:id="rId7"/>
    <p:sldId id="279" r:id="rId8"/>
    <p:sldId id="280" r:id="rId9"/>
    <p:sldId id="275" r:id="rId10"/>
    <p:sldId id="276" r:id="rId11"/>
    <p:sldId id="281" r:id="rId12"/>
    <p:sldId id="284" r:id="rId13"/>
    <p:sldId id="289" r:id="rId14"/>
    <p:sldId id="291" r:id="rId15"/>
    <p:sldId id="290" r:id="rId16"/>
    <p:sldId id="293" r:id="rId17"/>
    <p:sldId id="285" r:id="rId18"/>
    <p:sldId id="286" r:id="rId19"/>
    <p:sldId id="29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0066"/>
    <a:srgbClr val="B00000"/>
    <a:srgbClr val="007000"/>
    <a:srgbClr val="004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2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4F7A92A-4010-434A-8F62-34EA6DC25F4E}" type="datetimeFigureOut">
              <a:rPr lang="ru-RU"/>
              <a:pPr>
                <a:defRPr/>
              </a:pPr>
              <a:t>17.01.2015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A38FAB0-4508-4524-9793-0F364A57DA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1487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225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6334291-B602-4A76-A2B7-7993AD246051}" type="slidenum">
              <a:rPr lang="ru-RU" altLang="ru-RU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4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579F5A4-65E5-4613-852D-BB706E70D518}" type="slidenum">
              <a:rPr lang="ru-RU" altLang="ru-RU" smtClean="0">
                <a:latin typeface="Times New Roman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ru-RU" alt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B55D9-5875-4582-902F-2E26B82B18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4161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A479D-258D-4421-BF3A-208A24DA631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6092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89762C-B1BF-4D79-B86E-164C0BA1967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97348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8723F-C93D-4F86-A62C-00E9082AC3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638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8979AC-AE15-4B51-ACD3-C3303AD2DC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8945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909554-5B06-470D-B11A-B13182C3AE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579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6920D-E139-4DDA-BC22-205A30DFDF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892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0F68A5-25ED-421B-852F-D336EED333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243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A04FE-0F9B-4977-92B9-FED198FE44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2035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F1730-1B4C-42F6-945C-5FA427A615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04836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BFB09-2B8D-48C8-92EB-00C49D97B3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7124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6EBA3B9-7697-4560-B320-96A3A293DA4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313" y="692150"/>
            <a:ext cx="6048375" cy="56165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7200" b="1" smtClean="0">
                <a:solidFill>
                  <a:srgbClr val="800000"/>
                </a:solidFill>
              </a:rPr>
              <a:t>Он воевал за наше счастливое будущее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427912" cy="1425575"/>
          </a:xfrm>
        </p:spPr>
        <p:txBody>
          <a:bodyPr/>
          <a:lstStyle/>
          <a:p>
            <a:pPr algn="l"/>
            <a:r>
              <a:rPr lang="ru-RU" altLang="ru-RU" sz="3600" b="1" i="1" smtClean="0">
                <a:solidFill>
                  <a:srgbClr val="800000"/>
                </a:solidFill>
              </a:rPr>
              <a:t>Орден Отечественной Войны </a:t>
            </a:r>
            <a:br>
              <a:rPr lang="ru-RU" altLang="ru-RU" sz="3600" b="1" i="1" smtClean="0">
                <a:solidFill>
                  <a:srgbClr val="800000"/>
                </a:solidFill>
              </a:rPr>
            </a:br>
            <a:r>
              <a:rPr lang="ru-RU" altLang="ru-RU" sz="3600" b="1" i="1" smtClean="0">
                <a:solidFill>
                  <a:srgbClr val="800000"/>
                </a:solidFill>
              </a:rPr>
              <a:t>I</a:t>
            </a:r>
            <a:r>
              <a:rPr lang="en-US" altLang="ru-RU" sz="3600" b="1" i="1" smtClean="0">
                <a:solidFill>
                  <a:srgbClr val="800000"/>
                </a:solidFill>
              </a:rPr>
              <a:t>I</a:t>
            </a:r>
            <a:r>
              <a:rPr lang="ru-RU" altLang="ru-RU" sz="3600" b="1" i="1" smtClean="0">
                <a:solidFill>
                  <a:srgbClr val="800000"/>
                </a:solidFill>
              </a:rPr>
              <a:t> степени</a:t>
            </a:r>
            <a:endParaRPr lang="ru-RU" altLang="ru-RU" sz="3600" smtClean="0">
              <a:solidFill>
                <a:srgbClr val="8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816" y="2132856"/>
            <a:ext cx="3512195" cy="3324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1"/>
          <p:cNvSpPr>
            <a:spLocks noChangeArrowheads="1"/>
          </p:cNvSpPr>
          <p:nvPr/>
        </p:nvSpPr>
        <p:spPr bwMode="auto">
          <a:xfrm>
            <a:off x="1331913" y="1717675"/>
            <a:ext cx="360045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000" dirty="0" smtClean="0">
                <a:solidFill>
                  <a:schemeClr val="accent2">
                    <a:lumMod val="50000"/>
                  </a:schemeClr>
                </a:solidFill>
              </a:rPr>
              <a:t>Орденом Отечественной войны награждаются лица рядового и начальствующего состава Красной Армии, Военно-Морского Флота, войск НКВД и партизанских отрядов, проявившие в боях за Советскую Родину храбрость, стойкость и мужество, а также военнослужащие, которые своими действиями способствовали успеху боевых операций наших войск</a:t>
            </a:r>
            <a:r>
              <a:rPr lang="ru-RU" altLang="ru-RU" sz="24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476375" y="260350"/>
            <a:ext cx="6696075" cy="1439863"/>
          </a:xfrm>
        </p:spPr>
        <p:txBody>
          <a:bodyPr/>
          <a:lstStyle/>
          <a:p>
            <a:r>
              <a:rPr lang="ru-RU" altLang="ru-RU" b="1" i="1" smtClean="0">
                <a:solidFill>
                  <a:srgbClr val="800000"/>
                </a:solidFill>
              </a:rPr>
              <a:t>Орден Красной Звезды</a:t>
            </a: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575" y="1998328"/>
            <a:ext cx="3635449" cy="2916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450" y="2301875"/>
            <a:ext cx="3816350" cy="30480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Орден Красной Звезды учрежден для награждения за большие заслуги в деле обороны Союза ССР как в военное, так и в мирное время, в обеспечении государственной безопасности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Arial"/>
              </a:rPr>
              <a:t>.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900113" y="274638"/>
            <a:ext cx="7786687" cy="1143000"/>
          </a:xfrm>
        </p:spPr>
        <p:txBody>
          <a:bodyPr/>
          <a:lstStyle/>
          <a:p>
            <a:r>
              <a:rPr lang="ru-RU" altLang="ru-RU" b="1" i="1" smtClean="0">
                <a:solidFill>
                  <a:srgbClr val="800000"/>
                </a:solidFill>
              </a:rPr>
              <a:t>Медаль «За взятие Берлина» 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17412"/>
            <a:ext cx="3024336" cy="30952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Прямоугольник 1"/>
          <p:cNvSpPr>
            <a:spLocks noChangeArrowheads="1"/>
          </p:cNvSpPr>
          <p:nvPr/>
        </p:nvSpPr>
        <p:spPr bwMode="auto">
          <a:xfrm>
            <a:off x="1258888" y="1700213"/>
            <a:ext cx="39608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 Медаль, учреждённая Указом Президиума ВС СССР от 9 июня 1945 года в честь взятия Берлина в ходе Великой Отечественной войны. Награждались участники героического штурма и взятия Берлина, а также организаторы и руководители боевых операций при взятии этого города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1692275" y="549275"/>
            <a:ext cx="6551613" cy="796925"/>
          </a:xfrm>
        </p:spPr>
        <p:txBody>
          <a:bodyPr/>
          <a:lstStyle/>
          <a:p>
            <a:r>
              <a:rPr lang="ru-RU" altLang="ru-RU" sz="3600" b="1" smtClean="0">
                <a:solidFill>
                  <a:srgbClr val="800000"/>
                </a:solidFill>
              </a:rPr>
              <a:t>Медаль «20 стрелковая барановичская дивизия»</a:t>
            </a:r>
            <a:br>
              <a:rPr lang="ru-RU" altLang="ru-RU" sz="3600" b="1" smtClean="0">
                <a:solidFill>
                  <a:srgbClr val="800000"/>
                </a:solidFill>
              </a:rPr>
            </a:br>
            <a:endParaRPr lang="ru-RU" altLang="ru-RU" sz="3600" smtClean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208" y="2708920"/>
            <a:ext cx="3193964" cy="2648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450" y="1771650"/>
            <a:ext cx="2952750" cy="45243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Войскам, участвовавшим в освобождении Барановичей, приказом ВГК от 8 июля 1944 г. объявлена благодарность и в Москве дан салют 20 артиллерийскими залпами из 224 орудий.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652463"/>
          </a:xfrm>
        </p:spPr>
        <p:txBody>
          <a:bodyPr/>
          <a:lstStyle/>
          <a:p>
            <a:r>
              <a:rPr lang="ru-RU" altLang="ru-RU" b="1" smtClean="0">
                <a:solidFill>
                  <a:srgbClr val="800000"/>
                </a:solidFill>
              </a:rPr>
              <a:t>Медаль «Жукова»</a:t>
            </a:r>
            <a:br>
              <a:rPr lang="ru-RU" altLang="ru-RU" b="1" smtClean="0">
                <a:solidFill>
                  <a:srgbClr val="800000"/>
                </a:solidFill>
              </a:rPr>
            </a:br>
            <a:endParaRPr lang="ru-RU" altLang="ru-RU" b="1" smtClean="0">
              <a:solidFill>
                <a:srgbClr val="800000"/>
              </a:solidFill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772816"/>
            <a:ext cx="3246262" cy="373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2988" y="2008188"/>
            <a:ext cx="4033837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Медалью Жукова награждаются военнослужащие и лица вольнонаемного состава Красной Армии, Военно-Морского Флота, войск НКВД, партизаны, участники подполья за храбрость, стойкость и мужество, проявленные в боевых действиях с немецко-фашистскими захватчиками, японскими милитаристами, и в ознаменование 100-летия со дня рождения Г. К. Жукова.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570787" cy="1143000"/>
          </a:xfrm>
        </p:spPr>
        <p:txBody>
          <a:bodyPr/>
          <a:lstStyle/>
          <a:p>
            <a:r>
              <a:rPr lang="ru-RU" altLang="ru-RU" sz="2800" b="1" smtClean="0">
                <a:solidFill>
                  <a:srgbClr val="800000"/>
                </a:solidFill>
              </a:rPr>
              <a:t>Юбилейные медали «Великой Отечественной войне 1941—1945 гг.»</a:t>
            </a:r>
            <a:br>
              <a:rPr lang="ru-RU" altLang="ru-RU" sz="2800" b="1" smtClean="0">
                <a:solidFill>
                  <a:srgbClr val="800000"/>
                </a:solidFill>
              </a:rPr>
            </a:br>
            <a:endParaRPr lang="ru-RU" altLang="ru-RU" sz="2800" b="1" smtClean="0">
              <a:solidFill>
                <a:srgbClr val="800000"/>
              </a:solidFill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49895"/>
            <a:ext cx="2391770" cy="2693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972" y="1257230"/>
            <a:ext cx="1972816" cy="23803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286"/>
            <a:ext cx="2116832" cy="2504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12" y="3286349"/>
            <a:ext cx="2145432" cy="26352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187450" y="836613"/>
            <a:ext cx="7499350" cy="581025"/>
          </a:xfrm>
        </p:spPr>
        <p:txBody>
          <a:bodyPr/>
          <a:lstStyle/>
          <a:p>
            <a:r>
              <a:rPr lang="ru-RU" altLang="ru-RU" sz="3600" b="1" smtClean="0">
                <a:solidFill>
                  <a:srgbClr val="800000"/>
                </a:solidFill>
              </a:rPr>
              <a:t>Юбилейные медали "Вооруженных Сил СССР" </a:t>
            </a:r>
            <a:r>
              <a:rPr lang="ru-RU" altLang="ru-RU" smtClean="0"/>
              <a:t/>
            </a:r>
            <a:br>
              <a:rPr lang="ru-RU" altLang="ru-RU" smtClean="0"/>
            </a:br>
            <a:endParaRPr lang="ru-RU" altLang="ru-RU" smtClean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292598"/>
            <a:ext cx="2376263" cy="26423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044" y="2564902"/>
            <a:ext cx="2163460" cy="2520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24000"/>
            <a:ext cx="1828800" cy="2401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800" b="1" i="1" smtClean="0">
                <a:solidFill>
                  <a:srgbClr val="800000"/>
                </a:solidFill>
              </a:rPr>
              <a:t>Орден Октябрьской революции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531" y="1988840"/>
            <a:ext cx="3650905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1403350" y="2205038"/>
            <a:ext cx="3024188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>
                <a:solidFill>
                  <a:srgbClr val="19194D"/>
                </a:solidFill>
              </a:rPr>
              <a:t>Вернувшись с фронта Фомин Иван Никитович , много лет проработал в родном колхозе машинистом на зернотоке, за что был награжден Орденом Октябрьской Революции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81169"/>
            <a:ext cx="2438400" cy="1670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36879"/>
            <a:ext cx="2233612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961" y="4293115"/>
            <a:ext cx="2438400" cy="16732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43562"/>
            <a:ext cx="2438400" cy="1762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65104"/>
            <a:ext cx="2438400" cy="1679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547813" y="274638"/>
            <a:ext cx="7138987" cy="4594225"/>
          </a:xfrm>
        </p:spPr>
        <p:txBody>
          <a:bodyPr/>
          <a:lstStyle/>
          <a:p>
            <a:r>
              <a:rPr lang="ru-RU" altLang="ru-RU" sz="6600" b="1" i="1" smtClean="0">
                <a:solidFill>
                  <a:srgbClr val="800000"/>
                </a:solidFill>
              </a:rPr>
              <a:t>Спасибо за чистое небо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404813"/>
            <a:ext cx="7704137" cy="56165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sz="6000" b="1" i="1" smtClean="0">
                <a:solidFill>
                  <a:srgbClr val="19194D"/>
                </a:solidFill>
              </a:rPr>
              <a:t>     Ветеран ВОВ</a:t>
            </a:r>
          </a:p>
          <a:p>
            <a:pPr eaLnBrk="1" hangingPunct="1">
              <a:buFontTx/>
              <a:buNone/>
            </a:pPr>
            <a:r>
              <a:rPr lang="ru-RU" altLang="ru-RU" sz="6000" b="1" i="1" smtClean="0">
                <a:solidFill>
                  <a:srgbClr val="800000"/>
                </a:solidFill>
              </a:rPr>
              <a:t>  Фомин                        </a:t>
            </a:r>
          </a:p>
          <a:p>
            <a:pPr eaLnBrk="1" hangingPunct="1">
              <a:buFontTx/>
              <a:buNone/>
            </a:pPr>
            <a:r>
              <a:rPr lang="ru-RU" altLang="ru-RU" sz="6000" b="1" i="1" smtClean="0">
                <a:solidFill>
                  <a:srgbClr val="800000"/>
                </a:solidFill>
              </a:rPr>
              <a:t>  Иван </a:t>
            </a:r>
          </a:p>
          <a:p>
            <a:pPr eaLnBrk="1" hangingPunct="1">
              <a:buFontTx/>
              <a:buNone/>
            </a:pPr>
            <a:r>
              <a:rPr lang="ru-RU" altLang="ru-RU" sz="6000" b="1" i="1" smtClean="0">
                <a:solidFill>
                  <a:srgbClr val="800000"/>
                </a:solidFill>
              </a:rPr>
              <a:t>  Никитович</a:t>
            </a:r>
            <a:endParaRPr lang="ru-RU" altLang="ru-RU" sz="2000" b="1" i="1" smtClean="0">
              <a:solidFill>
                <a:srgbClr val="800000"/>
              </a:solidFill>
            </a:endParaRPr>
          </a:p>
          <a:p>
            <a:pPr eaLnBrk="1" hangingPunct="1">
              <a:buFontTx/>
              <a:buNone/>
            </a:pPr>
            <a:r>
              <a:rPr lang="ru-RU" altLang="ru-RU" sz="2800" b="1" i="1" smtClean="0">
                <a:solidFill>
                  <a:srgbClr val="800000"/>
                </a:solidFill>
              </a:rPr>
              <a:t>           (1917-1998)</a:t>
            </a:r>
          </a:p>
        </p:txBody>
      </p:sp>
      <p:pic>
        <p:nvPicPr>
          <p:cNvPr id="307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557338"/>
            <a:ext cx="2560638" cy="758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32040" y="671696"/>
            <a:ext cx="3888432" cy="5593010"/>
          </a:xfrm>
          <a:prstGeom prst="ellipse">
            <a:avLst/>
          </a:prstGeom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971550" y="836613"/>
            <a:ext cx="4321175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Фомин Иван Никитович родился 26 августа 1917 года в селе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Савалеево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. Он рос в бедной крестьянской семье. Отец у него умер рано а мама вышла замуж за Фомина, который дал фамилию Ивану. А настоящая его фамилия – Кузьмин.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1484313"/>
            <a:ext cx="3168650" cy="4105275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Отчим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не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любил его и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всячески пытался от него избавиться. </a:t>
            </a:r>
            <a:br>
              <a:rPr lang="ru-RU" sz="2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По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этой причине сразу после окончания 7 летней  школы Иван  уехал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в Бугульму и учился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там на тракториста в ПТУ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2696"/>
            <a:ext cx="4281458" cy="35283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4" name="TextBox 2"/>
          <p:cNvSpPr txBox="1">
            <a:spLocks noChangeArrowheads="1"/>
          </p:cNvSpPr>
          <p:nvPr/>
        </p:nvSpPr>
        <p:spPr bwMode="auto">
          <a:xfrm>
            <a:off x="5076825" y="5013325"/>
            <a:ext cx="33829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/>
              <a:t>На фото с однокурсником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8888" y="404813"/>
            <a:ext cx="3168650" cy="4017962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После учебы он вернулся домой и женился на Смирновой Екатерине Митрофановне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12 февраля 1938 году</a:t>
            </a:r>
            <a:endParaRPr lang="ru-RU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933056"/>
            <a:ext cx="2736304" cy="275530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30937"/>
            <a:ext cx="3600400" cy="501834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331913" y="274638"/>
            <a:ext cx="3311525" cy="5675312"/>
          </a:xfrm>
        </p:spPr>
        <p:txBody>
          <a:bodyPr/>
          <a:lstStyle/>
          <a:p>
            <a:pPr>
              <a:defRPr/>
            </a:pPr>
            <a:r>
              <a:rPr lang="ru-RU" altLang="ru-RU" sz="2800" dirty="0" smtClean="0">
                <a:solidFill>
                  <a:schemeClr val="accent2">
                    <a:lumMod val="50000"/>
                  </a:schemeClr>
                </a:solidFill>
              </a:rPr>
              <a:t>В 1938 году его призвали в армию. Служил танкистом. Отслужив он вернулся домой  и через  четыре дня началась Великая Отечественная Война. Иван Никитович был призван в действующую армию, танкистом. </a:t>
            </a:r>
            <a:endParaRPr lang="ru-RU" altLang="ru-RU" sz="2800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981075"/>
            <a:ext cx="3219450" cy="482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588" y="476250"/>
            <a:ext cx="8229600" cy="5113338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3200" b="1" i="1" kern="1200" dirty="0">
                <a:solidFill>
                  <a:schemeClr val="accent2">
                    <a:lumMod val="50000"/>
                  </a:schemeClr>
                </a:solidFill>
                <a:ea typeface="+mn-ea"/>
              </a:rPr>
              <a:t>Из воспоминаний:</a:t>
            </a:r>
            <a:r>
              <a:rPr lang="ru-RU" altLang="ru-RU" sz="3200" b="1" kern="1200" dirty="0">
                <a:solidFill>
                  <a:schemeClr val="accent2">
                    <a:lumMod val="50000"/>
                  </a:schemeClr>
                </a:solidFill>
                <a:ea typeface="+mn-ea"/>
              </a:rPr>
              <a:t> </a:t>
            </a:r>
            <a:br>
              <a:rPr lang="ru-RU" altLang="ru-RU" sz="3200" b="1" kern="1200" dirty="0">
                <a:solidFill>
                  <a:schemeClr val="accent2">
                    <a:lumMod val="50000"/>
                  </a:schemeClr>
                </a:solidFill>
                <a:ea typeface="+mn-ea"/>
              </a:rPr>
            </a:br>
            <a:r>
              <a:rPr lang="ru-RU" altLang="ru-RU" sz="3200" kern="1200" dirty="0">
                <a:solidFill>
                  <a:schemeClr val="accent2">
                    <a:lumMod val="50000"/>
                  </a:schemeClr>
                </a:solidFill>
                <a:ea typeface="+mn-ea"/>
              </a:rPr>
              <a:t>«Однажды во время обеда, мне стало плохо и я отошел в сторону и лег на землю. И через несколько минут в мой экипаж упала мина. Все погибли, меня контузило, окружающие подумали , что я мертв и меня отвезли в морг. Но при погрузке медсестра заметила мое слабое дыхание и меня госпитализировали в медсанчасть. Так я остался живым». </a:t>
            </a:r>
            <a:br>
              <a:rPr lang="ru-RU" altLang="ru-RU" sz="3200" kern="1200" dirty="0">
                <a:solidFill>
                  <a:schemeClr val="accent2">
                    <a:lumMod val="50000"/>
                  </a:schemeClr>
                </a:solidFill>
                <a:ea typeface="+mn-ea"/>
              </a:rPr>
            </a:br>
            <a:endParaRPr lang="ru-R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042988" y="0"/>
            <a:ext cx="7921625" cy="5976938"/>
          </a:xfrm>
        </p:spPr>
        <p:txBody>
          <a:bodyPr/>
          <a:lstStyle/>
          <a:p>
            <a:pPr algn="l"/>
            <a:r>
              <a:rPr lang="ru-RU" altLang="ru-RU" sz="3600" b="1" smtClean="0">
                <a:solidFill>
                  <a:srgbClr val="19194D"/>
                </a:solidFill>
              </a:rPr>
              <a:t>Фомин Иван участник многих сражений.</a:t>
            </a:r>
            <a:r>
              <a:rPr lang="ru-RU" altLang="ru-RU" b="1" smtClean="0">
                <a:solidFill>
                  <a:srgbClr val="19194D"/>
                </a:solidFill>
              </a:rPr>
              <a:t/>
            </a:r>
            <a:br>
              <a:rPr lang="ru-RU" altLang="ru-RU" b="1" smtClean="0">
                <a:solidFill>
                  <a:srgbClr val="19194D"/>
                </a:solidFill>
              </a:rPr>
            </a:br>
            <a:r>
              <a:rPr lang="ru-RU" altLang="ru-RU" sz="1800" b="1" i="1" smtClean="0">
                <a:solidFill>
                  <a:srgbClr val="000066"/>
                </a:solidFill>
              </a:rPr>
              <a:t>Награжден : </a:t>
            </a:r>
            <a:br>
              <a:rPr lang="ru-RU" altLang="ru-RU" sz="1800" b="1" i="1" smtClean="0">
                <a:solidFill>
                  <a:srgbClr val="000066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Орденом Красной Звезды 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Орденом Отечественной Войны  I и II степени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 За отвагу»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«За взятие Кенигсберга»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«За взятие Берлина»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«За победу над Германией»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«Жукова»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«20 стрелковая барановичская дивизия»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«25 лет победы в войне»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 «Тридцать лет победы в Великой Отечественной войне 1941—1945 гг.»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 - Медаль «Сорок лет победы в Великой Отечественной войне 1941—1945 гг.»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 «Пятьдесят лет победы в Великой Отечественной войне 1941—1945 гг.» 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Юбилейная медаль "50 лет Вооруженных Сил СССР" 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Юбилейная медаль "60 лет Вооруженных Сил СССР»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Юбилейная медаль «70 лет Вооруженных Сил СССР»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Медалью «Ветеран Труда»</a:t>
            </a:r>
            <a:br>
              <a:rPr lang="ru-RU" altLang="ru-RU" sz="1600" b="1" smtClean="0">
                <a:solidFill>
                  <a:srgbClr val="800000"/>
                </a:solidFill>
              </a:rPr>
            </a:br>
            <a:r>
              <a:rPr lang="ru-RU" altLang="ru-RU" sz="1600" b="1" smtClean="0">
                <a:solidFill>
                  <a:srgbClr val="800000"/>
                </a:solidFill>
              </a:rPr>
              <a:t>- Орденом Октябрьской революции </a:t>
            </a:r>
            <a:endParaRPr lang="ru-RU" altLang="ru-RU" sz="4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042988" y="274638"/>
            <a:ext cx="7643812" cy="1714500"/>
          </a:xfrm>
        </p:spPr>
        <p:txBody>
          <a:bodyPr/>
          <a:lstStyle/>
          <a:p>
            <a:pPr algn="l"/>
            <a:r>
              <a:rPr lang="ru-RU" altLang="ru-RU" sz="4000" b="1" i="1" smtClean="0">
                <a:solidFill>
                  <a:srgbClr val="800000"/>
                </a:solidFill>
              </a:rPr>
              <a:t>Орден Отечественной Войны </a:t>
            </a:r>
            <a:br>
              <a:rPr lang="ru-RU" altLang="ru-RU" sz="4000" b="1" i="1" smtClean="0">
                <a:solidFill>
                  <a:srgbClr val="800000"/>
                </a:solidFill>
              </a:rPr>
            </a:br>
            <a:r>
              <a:rPr lang="ru-RU" altLang="ru-RU" sz="4000" b="1" i="1" smtClean="0">
                <a:solidFill>
                  <a:srgbClr val="800000"/>
                </a:solidFill>
              </a:rPr>
              <a:t>I степени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3957438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1042988" y="1916113"/>
            <a:ext cx="3457575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 smtClean="0">
                <a:solidFill>
                  <a:schemeClr val="accent2">
                    <a:lumMod val="50000"/>
                  </a:schemeClr>
                </a:solidFill>
              </a:rPr>
              <a:t>Орден Отечественной войны состоит из двух степеней: I и II степени. Высшей степенью ордена является I степень. Степень ордена, которым удостаивается награждаемый, определяется Указом Президиума Верховного Совета СССР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_06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Победы_06</Template>
  <TotalTime>815</TotalTime>
  <Words>438</Words>
  <Application>Microsoft Office PowerPoint</Application>
  <PresentationFormat>Экран (4:3)</PresentationFormat>
  <Paragraphs>32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Times New Roman</vt:lpstr>
      <vt:lpstr>Arial</vt:lpstr>
      <vt:lpstr>Calibri</vt:lpstr>
      <vt:lpstr>День Победы_06</vt:lpstr>
      <vt:lpstr>Презентация PowerPoint</vt:lpstr>
      <vt:lpstr>Презентация PowerPoint</vt:lpstr>
      <vt:lpstr>Презентация PowerPoint</vt:lpstr>
      <vt:lpstr>Отчим  не любил его и всячески пытался от него избавиться.  По этой причине сразу после окончания 7 летней  школы Иван  уехал  в Бугульму и учился  там на тракториста в ПТУ </vt:lpstr>
      <vt:lpstr>После учебы он вернулся домой и женился на Смирновой Екатерине Митрофановне  12 февраля 1938 году</vt:lpstr>
      <vt:lpstr>В 1938 году его призвали в армию. Служил танкистом. Отслужив он вернулся домой  и через  четыре дня началась Великая Отечественная Война. Иван Никитович был призван в действующую армию, танкистом. </vt:lpstr>
      <vt:lpstr>Из воспоминаний:  «Однажды во время обеда, мне стало плохо и я отошел в сторону и лег на землю. И через несколько минут в мой экипаж упала мина. Все погибли, меня контузило, окружающие подумали , что я мертв и меня отвезли в морг. Но при погрузке медсестра заметила мое слабое дыхание и меня госпитализировали в медсанчасть. Так я остался живым».  </vt:lpstr>
      <vt:lpstr>Фомин Иван участник многих сражений. Награжден :  - Орденом Красной Звезды  - Орденом Отечественной Войны  I и II степени - Медалью « За отвагу» - Медалью «За взятие Кенигсберга» - Медалью «За взятие Берлина» - Медалью «За победу над Германией» - Медалью «Жукова» - Медалью «20 стрелковая барановичская дивизия» - Медалью «25 лет победы в войне» - Медаль «Тридцать лет победы в Великой Отечественной войне 1941—1945 гг.»  - Медаль «Сорок лет победы в Великой Отечественной войне 1941—1945 гг.» - Медаль «Пятьдесят лет победы в Великой Отечественной войне 1941—1945 гг.»  - Юбилейная медаль "50 лет Вооруженных Сил СССР"  - Юбилейная медаль "60 лет Вооруженных Сил СССР» - Юбилейная медаль «70 лет Вооруженных Сил СССР» - Медалью «Ветеран Труда» - Орденом Октябрьской революции </vt:lpstr>
      <vt:lpstr>Орден Отечественной Войны  I степени</vt:lpstr>
      <vt:lpstr>Орден Отечественной Войны  II степени</vt:lpstr>
      <vt:lpstr>Орден Красной Звезды</vt:lpstr>
      <vt:lpstr>Медаль «За взятие Берлина» </vt:lpstr>
      <vt:lpstr>Медаль «20 стрелковая барановичская дивизия» </vt:lpstr>
      <vt:lpstr>Медаль «Жукова» </vt:lpstr>
      <vt:lpstr>Юбилейные медали «Великой Отечественной войне 1941—1945 гг.» </vt:lpstr>
      <vt:lpstr>Юбилейные медали "Вооруженных Сил СССР"  </vt:lpstr>
      <vt:lpstr>Орден Октябрьской революции</vt:lpstr>
      <vt:lpstr>Презентация PowerPoint</vt:lpstr>
      <vt:lpstr>Спасибо за чистое небо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Анна</cp:lastModifiedBy>
  <cp:revision>45</cp:revision>
  <dcterms:created xsi:type="dcterms:W3CDTF">2013-03-16T20:41:41Z</dcterms:created>
  <dcterms:modified xsi:type="dcterms:W3CDTF">2015-01-17T06:43:22Z</dcterms:modified>
</cp:coreProperties>
</file>